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7" r:id="rId4"/>
    <p:sldId id="278" r:id="rId5"/>
    <p:sldId id="279" r:id="rId6"/>
    <p:sldId id="280" r:id="rId7"/>
    <p:sldId id="281" r:id="rId8"/>
    <p:sldId id="282" r:id="rId9"/>
    <p:sldId id="284" r:id="rId10"/>
    <p:sldId id="283" r:id="rId11"/>
    <p:sldId id="285" r:id="rId12"/>
    <p:sldId id="286" r:id="rId13"/>
    <p:sldId id="287" r:id="rId14"/>
    <p:sldId id="288" r:id="rId15"/>
    <p:sldId id="289" r:id="rId16"/>
    <p:sldId id="290" r:id="rId17"/>
    <p:sldId id="291" r:id="rId18"/>
    <p:sldId id="29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3"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48A87A34-81AB-432B-8DAE-1953F412C126}" type="datetimeFigureOut">
              <a:rPr lang="en-US" smtClean="0"/>
              <a:t>6/12/2021</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6D22F896-40B5-4ADD-8801-0D06FADFA095}" type="slidenum">
              <a:rPr lang="en-US" smtClean="0"/>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60127224"/>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0497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48A87A34-81AB-432B-8DAE-1953F412C126}" type="datetimeFigureOut">
              <a:rPr lang="en-US" smtClean="0"/>
              <a:pPr/>
              <a:t>6/12/2021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6D22F896-40B5-4ADD-8801-0D06FADFA095}" type="slidenum">
              <a:rPr lang="en-US" smtClean="0"/>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9695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4854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48A87A34-81AB-432B-8DAE-1953F412C126}" type="datetimeFigureOut">
              <a:rPr lang="en-US" smtClean="0"/>
              <a:pPr/>
              <a:t>6/12/2021</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6D22F896-40B5-4ADD-8801-0D06FADFA095}" type="slidenum">
              <a:rPr lang="en-US" smtClean="0"/>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294719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7009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481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5211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48A87A34-81AB-432B-8DAE-1953F412C126}" type="datetimeFigureOut">
              <a:rPr lang="en-US" smtClean="0"/>
              <a:t>6/12/2021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8952089"/>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48A87A34-81AB-432B-8DAE-1953F412C126}" type="datetimeFigureOut">
              <a:rPr lang="en-US" smtClean="0"/>
              <a:t>6/12/2021</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516044069"/>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48A87A34-81AB-432B-8DAE-1953F412C126}" type="datetimeFigureOut">
              <a:rPr lang="en-US" smtClean="0"/>
              <a:t>6/12/2021</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973724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48A87A34-81AB-432B-8DAE-1953F412C126}" type="datetimeFigureOut">
              <a:rPr lang="en-US" smtClean="0"/>
              <a:pPr/>
              <a:t>6/12/2021</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6D22F896-40B5-4ADD-8801-0D06FADFA095}"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4597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Niloufar.Barari@360kids.ca" TargetMode="External"/><Relationship Id="rId2" Type="http://schemas.openxmlformats.org/officeDocument/2006/relationships/hyperlink" Target="mailto:Courtney.cot@360kid.ca"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mailto:Pamela.Sertl@360kids.ca" TargetMode="External"/><Relationship Id="rId4" Type="http://schemas.openxmlformats.org/officeDocument/2006/relationships/hyperlink" Target="mailto:Nirubha.Shan@360kids.c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97422" y="1023867"/>
            <a:ext cx="4380089" cy="3349641"/>
          </a:xfrm>
        </p:spPr>
        <p:txBody>
          <a:bodyPr>
            <a:noAutofit/>
          </a:bodyPr>
          <a:lstStyle/>
          <a:p>
            <a:pPr algn="ctr"/>
            <a:r>
              <a:rPr lang="en-US" sz="3550" dirty="0"/>
              <a:t>Working With Youth That Identify as 2SLGBTQQIA+: </a:t>
            </a:r>
            <a:r>
              <a:rPr lang="en-US" sz="3200" dirty="0"/>
              <a:t>Employer Resources</a:t>
            </a:r>
          </a:p>
        </p:txBody>
      </p:sp>
      <p:sp>
        <p:nvSpPr>
          <p:cNvPr id="3" name="Subtitle 2"/>
          <p:cNvSpPr>
            <a:spLocks noGrp="1"/>
          </p:cNvSpPr>
          <p:nvPr>
            <p:ph type="subTitle" idx="1"/>
          </p:nvPr>
        </p:nvSpPr>
        <p:spPr>
          <a:xfrm>
            <a:off x="8356851" y="4796373"/>
            <a:ext cx="3066116" cy="1037760"/>
          </a:xfrm>
        </p:spPr>
        <p:txBody>
          <a:bodyPr/>
          <a:lstStyle/>
          <a:p>
            <a:pPr algn="ctr"/>
            <a:r>
              <a:rPr lang="en-US" dirty="0"/>
              <a:t>How to help support youth in the workplace</a:t>
            </a:r>
          </a:p>
        </p:txBody>
      </p:sp>
      <p:pic>
        <p:nvPicPr>
          <p:cNvPr id="7" name="Picture 6">
            <a:extLst>
              <a:ext uri="{FF2B5EF4-FFF2-40B4-BE49-F238E27FC236}">
                <a16:creationId xmlns:a16="http://schemas.microsoft.com/office/drawing/2014/main" id="{6A9062E8-B5C3-4803-84D5-9DBE0DCC89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095" y="5636012"/>
            <a:ext cx="2641444" cy="1116832"/>
          </a:xfrm>
          <a:prstGeom prst="rect">
            <a:avLst/>
          </a:prstGeom>
        </p:spPr>
      </p:pic>
    </p:spTree>
    <p:extLst>
      <p:ext uri="{BB962C8B-B14F-4D97-AF65-F5344CB8AC3E}">
        <p14:creationId xmlns:p14="http://schemas.microsoft.com/office/powerpoint/2010/main" val="3133001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 Correct Pronouns in the Workplace</a:t>
            </a:r>
          </a:p>
        </p:txBody>
      </p:sp>
      <p:sp>
        <p:nvSpPr>
          <p:cNvPr id="3" name="Content Placeholder 2"/>
          <p:cNvSpPr>
            <a:spLocks noGrp="1"/>
          </p:cNvSpPr>
          <p:nvPr>
            <p:ph idx="1"/>
          </p:nvPr>
        </p:nvSpPr>
        <p:spPr>
          <a:xfrm>
            <a:off x="2689835" y="2319866"/>
            <a:ext cx="9258300" cy="4250267"/>
          </a:xfrm>
        </p:spPr>
        <p:txBody>
          <a:bodyPr>
            <a:normAutofit fontScale="92500" lnSpcReduction="10000"/>
          </a:bodyPr>
          <a:lstStyle/>
          <a:p>
            <a:pPr>
              <a:buFont typeface="Arial" panose="020B0604020202020204" pitchFamily="34" charset="0"/>
              <a:buChar char="•"/>
            </a:pPr>
            <a:r>
              <a:rPr lang="en-US" dirty="0"/>
              <a:t>Think of ways to allow employees to have the option to articulate their preferred name and pronoun, and to have it be articulated in all settings (formal and informal- ex. email, in-person meetings, business cards, name badges, etc.) </a:t>
            </a:r>
          </a:p>
          <a:p>
            <a:pPr>
              <a:buFont typeface="Arial" panose="020B0604020202020204" pitchFamily="34" charset="0"/>
              <a:buChar char="•"/>
            </a:pPr>
            <a:r>
              <a:rPr lang="en-US" b="1" dirty="0"/>
              <a:t>Opportunities to ask/offer pronouns: </a:t>
            </a:r>
          </a:p>
          <a:p>
            <a:pPr marL="0" indent="0">
              <a:buNone/>
            </a:pPr>
            <a:r>
              <a:rPr lang="en-US" dirty="0">
                <a:sym typeface="Wingdings"/>
              </a:rPr>
              <a:t>	 Interview process– share your own pronoun, it encourages and creates 	a 	comfortable environment for others to also share their pronoun. Ask the individual 	what they would want you, the employer, to refer to them as (pronouns and 	name) and if it is the same pronoun that they are comfortable with you using to 	refer to them in front of the other staff. </a:t>
            </a:r>
          </a:p>
          <a:p>
            <a:pPr>
              <a:buFont typeface="Arial" panose="020B0604020202020204" pitchFamily="34" charset="0"/>
              <a:buChar char="•"/>
            </a:pPr>
            <a:r>
              <a:rPr lang="en-US" dirty="0">
                <a:sym typeface="Wingdings"/>
              </a:rPr>
              <a:t>Although individuals may state their preferred pronouns with you, they may not necessarily feel comfortable or the same about sharing their preferred pronouns or name with colleagues or other individuals in the workplace, thus it is important to always ask what they are most comfortable with. </a:t>
            </a:r>
            <a:endParaRPr lang="en-US" dirty="0"/>
          </a:p>
        </p:txBody>
      </p:sp>
      <p:pic>
        <p:nvPicPr>
          <p:cNvPr id="5" name="Picture 4">
            <a:extLst>
              <a:ext uri="{FF2B5EF4-FFF2-40B4-BE49-F238E27FC236}">
                <a16:creationId xmlns:a16="http://schemas.microsoft.com/office/drawing/2014/main" id="{9D0E2237-E2E1-4CD9-805A-BB1F56F9D17A}"/>
              </a:ext>
            </a:extLst>
          </p:cNvPr>
          <p:cNvPicPr>
            <a:picLocks noChangeAspect="1"/>
          </p:cNvPicPr>
          <p:nvPr/>
        </p:nvPicPr>
        <p:blipFill>
          <a:blip r:embed="rId2"/>
          <a:stretch>
            <a:fillRect/>
          </a:stretch>
        </p:blipFill>
        <p:spPr>
          <a:xfrm>
            <a:off x="43942" y="5654412"/>
            <a:ext cx="2645893" cy="1115665"/>
          </a:xfrm>
          <a:prstGeom prst="rect">
            <a:avLst/>
          </a:prstGeom>
        </p:spPr>
      </p:pic>
    </p:spTree>
    <p:extLst>
      <p:ext uri="{BB962C8B-B14F-4D97-AF65-F5344CB8AC3E}">
        <p14:creationId xmlns:p14="http://schemas.microsoft.com/office/powerpoint/2010/main" val="1341050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1202827"/>
            <a:ext cx="8770571" cy="812586"/>
          </a:xfrm>
        </p:spPr>
        <p:txBody>
          <a:bodyPr/>
          <a:lstStyle/>
          <a:p>
            <a:r>
              <a:rPr lang="en-US" dirty="0"/>
              <a:t>Accommodation of Restrooms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Gender inclusive washrooms are toilet facilities that can be used by someone of any gender. All-gender facilities can be single-use or multi-stall. </a:t>
            </a:r>
          </a:p>
          <a:p>
            <a:pPr>
              <a:buFont typeface="Arial" panose="020B0604020202020204" pitchFamily="34" charset="0"/>
              <a:buChar char="•"/>
            </a:pPr>
            <a:r>
              <a:rPr lang="en-US" dirty="0"/>
              <a:t>Why are gender-inclusive washrooms important?</a:t>
            </a:r>
          </a:p>
          <a:p>
            <a:pPr lvl="1">
              <a:buFont typeface="Wingdings" charset="2"/>
              <a:buChar char="v"/>
            </a:pPr>
            <a:r>
              <a:rPr lang="en-US" dirty="0"/>
              <a:t>For individuals who are nonconforming, identify as transgender, gender queer, or gender fluid, using a public washroom that is for a specific gender can be an extreme source of anxiety and stress. Individuals that do not conform to what is commonly expected for men and women, can frequently be subjected to staring, questions, comments, possible verbal harassment, and/or physical violence when trying to access the washroom. </a:t>
            </a:r>
          </a:p>
          <a:p>
            <a:pPr>
              <a:buFont typeface="Arial" charset="0"/>
              <a:buChar char="•"/>
            </a:pPr>
            <a:endParaRPr lang="en-US" dirty="0"/>
          </a:p>
        </p:txBody>
      </p:sp>
      <p:pic>
        <p:nvPicPr>
          <p:cNvPr id="5" name="Picture 4">
            <a:extLst>
              <a:ext uri="{FF2B5EF4-FFF2-40B4-BE49-F238E27FC236}">
                <a16:creationId xmlns:a16="http://schemas.microsoft.com/office/drawing/2014/main" id="{C22D123D-6C53-47C1-86C9-48F1B69F6DC9}"/>
              </a:ext>
            </a:extLst>
          </p:cNvPr>
          <p:cNvPicPr>
            <a:picLocks noChangeAspect="1"/>
          </p:cNvPicPr>
          <p:nvPr/>
        </p:nvPicPr>
        <p:blipFill>
          <a:blip r:embed="rId2"/>
          <a:stretch>
            <a:fillRect/>
          </a:stretch>
        </p:blipFill>
        <p:spPr>
          <a:xfrm>
            <a:off x="102579" y="5642502"/>
            <a:ext cx="2645893" cy="1115665"/>
          </a:xfrm>
          <a:prstGeom prst="rect">
            <a:avLst/>
          </a:prstGeom>
        </p:spPr>
      </p:pic>
    </p:spTree>
    <p:extLst>
      <p:ext uri="{BB962C8B-B14F-4D97-AF65-F5344CB8AC3E}">
        <p14:creationId xmlns:p14="http://schemas.microsoft.com/office/powerpoint/2010/main" val="1468305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1" y="704651"/>
            <a:ext cx="9102790" cy="1322931"/>
          </a:xfrm>
        </p:spPr>
        <p:txBody>
          <a:bodyPr>
            <a:normAutofit/>
          </a:bodyPr>
          <a:lstStyle/>
          <a:p>
            <a:r>
              <a:rPr lang="en-US" sz="3600" dirty="0"/>
              <a:t>What Are the Best Practices for Instituting Gender-Inclusive Washrooms? </a:t>
            </a:r>
          </a:p>
        </p:txBody>
      </p:sp>
      <p:sp>
        <p:nvSpPr>
          <p:cNvPr id="3" name="Content Placeholder 2"/>
          <p:cNvSpPr>
            <a:spLocks noGrp="1"/>
          </p:cNvSpPr>
          <p:nvPr>
            <p:ph idx="1"/>
          </p:nvPr>
        </p:nvSpPr>
        <p:spPr>
          <a:xfrm>
            <a:off x="2761861" y="2295331"/>
            <a:ext cx="9274630" cy="4385387"/>
          </a:xfrm>
        </p:spPr>
        <p:txBody>
          <a:bodyPr>
            <a:normAutofit lnSpcReduction="10000"/>
          </a:bodyPr>
          <a:lstStyle/>
          <a:p>
            <a:pPr>
              <a:buFont typeface="Arial" panose="020B0604020202020204" pitchFamily="34" charset="0"/>
              <a:buChar char="•"/>
            </a:pPr>
            <a:r>
              <a:rPr lang="en-US" dirty="0"/>
              <a:t>Educate your employees (why the workplace has gender-inclusive washrooms).</a:t>
            </a:r>
          </a:p>
          <a:p>
            <a:pPr>
              <a:buFont typeface="Arial" panose="020B0604020202020204" pitchFamily="34" charset="0"/>
              <a:buChar char="•"/>
            </a:pPr>
            <a:r>
              <a:rPr lang="en-US" dirty="0"/>
              <a:t>Start the transitioning process slowly (it is not necessary to convert every washroom in the workplace to be gender-inclusive initially, however, employers should identify washrooms that are convenient and accessible to convert first, or build new washrooms that are gender-inclusive). </a:t>
            </a:r>
          </a:p>
          <a:p>
            <a:pPr>
              <a:buFont typeface="Arial" panose="020B0604020202020204" pitchFamily="34" charset="0"/>
              <a:buChar char="•"/>
            </a:pPr>
            <a:r>
              <a:rPr lang="en-US" dirty="0"/>
              <a:t>Install single-toilet all-gender bathrooms with doors that lock. </a:t>
            </a:r>
          </a:p>
          <a:p>
            <a:pPr>
              <a:buFont typeface="Arial" panose="020B0604020202020204" pitchFamily="34" charset="0"/>
              <a:buChar char="•"/>
            </a:pPr>
            <a:r>
              <a:rPr lang="en-US" dirty="0"/>
              <a:t>Don’t police which washroom employees use (employees should be able to access and utilize facilities that they are comfortable using and that corresponds to their gender identity). </a:t>
            </a:r>
          </a:p>
          <a:p>
            <a:pPr>
              <a:buFont typeface="Arial" panose="020B0604020202020204" pitchFamily="34" charset="0"/>
              <a:buChar char="•"/>
            </a:pPr>
            <a:r>
              <a:rPr lang="en-US" dirty="0"/>
              <a:t>Recognize that the use of an all-gender washroom is a matter of personal choice and employees should not have to endure the added harassment and judgment when using gender-specific facilities. </a:t>
            </a:r>
          </a:p>
        </p:txBody>
      </p:sp>
      <p:pic>
        <p:nvPicPr>
          <p:cNvPr id="5" name="Picture 4">
            <a:extLst>
              <a:ext uri="{FF2B5EF4-FFF2-40B4-BE49-F238E27FC236}">
                <a16:creationId xmlns:a16="http://schemas.microsoft.com/office/drawing/2014/main" id="{420C842F-7B13-4E99-856E-56E1F4788A03}"/>
              </a:ext>
            </a:extLst>
          </p:cNvPr>
          <p:cNvPicPr>
            <a:picLocks noChangeAspect="1"/>
          </p:cNvPicPr>
          <p:nvPr/>
        </p:nvPicPr>
        <p:blipFill>
          <a:blip r:embed="rId2"/>
          <a:stretch>
            <a:fillRect/>
          </a:stretch>
        </p:blipFill>
        <p:spPr>
          <a:xfrm>
            <a:off x="115968" y="5565053"/>
            <a:ext cx="2645893" cy="1115665"/>
          </a:xfrm>
          <a:prstGeom prst="rect">
            <a:avLst/>
          </a:prstGeom>
        </p:spPr>
      </p:pic>
    </p:spTree>
    <p:extLst>
      <p:ext uri="{BB962C8B-B14F-4D97-AF65-F5344CB8AC3E}">
        <p14:creationId xmlns:p14="http://schemas.microsoft.com/office/powerpoint/2010/main" val="380058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1142086"/>
            <a:ext cx="8559053" cy="830149"/>
          </a:xfrm>
        </p:spPr>
        <p:txBody>
          <a:bodyPr/>
          <a:lstStyle/>
          <a:p>
            <a:r>
              <a:rPr lang="en-US" dirty="0"/>
              <a:t>Dress Codes/Uniform Priority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Dress codes should be modified to avoid gender stereotypes and should apply consistently to all employees. </a:t>
            </a:r>
          </a:p>
          <a:p>
            <a:pPr>
              <a:buFont typeface="Arial" panose="020B0604020202020204" pitchFamily="34" charset="0"/>
              <a:buChar char="•"/>
            </a:pPr>
            <a:r>
              <a:rPr lang="en-US" dirty="0"/>
              <a:t>Allow employees to dress consistently in accordance to their gender identity. </a:t>
            </a:r>
          </a:p>
          <a:p>
            <a:pPr>
              <a:buFont typeface="Arial" panose="020B0604020202020204" pitchFamily="34" charset="0"/>
              <a:buChar char="•"/>
            </a:pPr>
            <a:r>
              <a:rPr lang="en-US" dirty="0"/>
              <a:t>If there are dress codes implemented in the workplace, particularly if there are different rules for men and women, ensure that the rules aren’t reinforcing gender stereotypes or putting individuals in a position where they are objectified. </a:t>
            </a:r>
          </a:p>
          <a:p>
            <a:pPr>
              <a:buFont typeface="Arial" panose="020B0604020202020204" pitchFamily="34" charset="0"/>
              <a:buChar char="•"/>
            </a:pPr>
            <a:r>
              <a:rPr lang="en-US" dirty="0"/>
              <a:t>It is better to avoid gender-based policies in terms of dress codes because of the potential for discrimination. </a:t>
            </a:r>
          </a:p>
        </p:txBody>
      </p:sp>
      <p:pic>
        <p:nvPicPr>
          <p:cNvPr id="5" name="Picture 4">
            <a:extLst>
              <a:ext uri="{FF2B5EF4-FFF2-40B4-BE49-F238E27FC236}">
                <a16:creationId xmlns:a16="http://schemas.microsoft.com/office/drawing/2014/main" id="{C202C038-BE25-4DF7-8783-9B2F155C4BDC}"/>
              </a:ext>
            </a:extLst>
          </p:cNvPr>
          <p:cNvPicPr>
            <a:picLocks noChangeAspect="1"/>
          </p:cNvPicPr>
          <p:nvPr/>
        </p:nvPicPr>
        <p:blipFill>
          <a:blip r:embed="rId2"/>
          <a:stretch>
            <a:fillRect/>
          </a:stretch>
        </p:blipFill>
        <p:spPr>
          <a:xfrm>
            <a:off x="102579" y="5532071"/>
            <a:ext cx="2645893" cy="1115665"/>
          </a:xfrm>
          <a:prstGeom prst="rect">
            <a:avLst/>
          </a:prstGeom>
        </p:spPr>
      </p:pic>
    </p:spTree>
    <p:extLst>
      <p:ext uri="{BB962C8B-B14F-4D97-AF65-F5344CB8AC3E}">
        <p14:creationId xmlns:p14="http://schemas.microsoft.com/office/powerpoint/2010/main" val="1812185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9913" y="1285521"/>
            <a:ext cx="8397688" cy="758431"/>
          </a:xfrm>
        </p:spPr>
        <p:txBody>
          <a:bodyPr/>
          <a:lstStyle/>
          <a:p>
            <a:r>
              <a:rPr lang="en-US" dirty="0"/>
              <a:t>What Can Training Consist of? </a:t>
            </a:r>
          </a:p>
        </p:txBody>
      </p:sp>
      <p:sp>
        <p:nvSpPr>
          <p:cNvPr id="3" name="Content Placeholder 2"/>
          <p:cNvSpPr>
            <a:spLocks noGrp="1"/>
          </p:cNvSpPr>
          <p:nvPr>
            <p:ph idx="1"/>
          </p:nvPr>
        </p:nvSpPr>
        <p:spPr>
          <a:xfrm>
            <a:off x="1057835" y="2281461"/>
            <a:ext cx="11134165" cy="4576539"/>
          </a:xfrm>
        </p:spPr>
        <p:txBody>
          <a:bodyPr>
            <a:normAutofit fontScale="92500" lnSpcReduction="20000"/>
          </a:bodyPr>
          <a:lstStyle/>
          <a:p>
            <a:pPr marL="0" indent="0">
              <a:buNone/>
            </a:pPr>
            <a:r>
              <a:rPr lang="en-US" sz="2100" b="1" dirty="0"/>
              <a:t>Training ideas: </a:t>
            </a:r>
          </a:p>
          <a:p>
            <a:pPr lvl="1">
              <a:buFont typeface="Arial" panose="020B0604020202020204" pitchFamily="34" charset="0"/>
              <a:buChar char="•"/>
            </a:pPr>
            <a:r>
              <a:rPr lang="en-US" sz="2100" dirty="0"/>
              <a:t>Employers can choose to train their staff about 2SLGBTQ+ topics and issues in a general training of equality and diversity training. Although this training may only be a broad overview of the topic, it still sends a clear message that any discriminatory acts against a staff’s sexual orientation or gender identity is not tolerated and is putting emphasis on the importance of 2SLGBTQ+ conversations in training and the workplace.</a:t>
            </a:r>
          </a:p>
          <a:p>
            <a:pPr lvl="1">
              <a:buFont typeface="Arial" panose="020B0604020202020204" pitchFamily="34" charset="0"/>
              <a:buChar char="•"/>
            </a:pPr>
            <a:r>
              <a:rPr lang="en-US" sz="2100" dirty="0"/>
              <a:t>The best training will encourage staff to critically reflect on their own biases and how it may influence their </a:t>
            </a:r>
            <a:r>
              <a:rPr lang="en-US" sz="2100" dirty="0" err="1"/>
              <a:t>behaviour</a:t>
            </a:r>
            <a:r>
              <a:rPr lang="en-US" sz="2100" dirty="0"/>
              <a:t>. This encourages staff to modify any </a:t>
            </a:r>
            <a:r>
              <a:rPr lang="en-US" sz="2100" dirty="0" err="1"/>
              <a:t>behaviour</a:t>
            </a:r>
            <a:r>
              <a:rPr lang="en-US" sz="2100" dirty="0"/>
              <a:t> that can discriminate against individuals of the 2SLGBTQ+ community. </a:t>
            </a:r>
          </a:p>
          <a:p>
            <a:pPr lvl="1">
              <a:buFont typeface="Courier New" charset="0"/>
              <a:buChar char="o"/>
            </a:pPr>
            <a:r>
              <a:rPr lang="en-US" sz="2100" dirty="0"/>
              <a:t>RESOURCE: The Safe Zone Project (Free + Online; 2SLGBTQ+ awareness and ally training workshops) </a:t>
            </a:r>
          </a:p>
          <a:p>
            <a:pPr lvl="2">
              <a:buFont typeface="Wingdings" charset="2"/>
              <a:buChar char="à"/>
            </a:pPr>
            <a:r>
              <a:rPr lang="en-US" sz="1900" i="0" dirty="0">
                <a:sym typeface="Wingdings"/>
              </a:rPr>
              <a:t>Teaches topics about LGBTQ+ topics (identities, gender and sexuality, and examining prejudice, assumptions, and privilege). </a:t>
            </a:r>
          </a:p>
          <a:p>
            <a:pPr lvl="2">
              <a:buFont typeface="Wingdings" charset="2"/>
              <a:buChar char="à"/>
            </a:pPr>
            <a:r>
              <a:rPr lang="en-US" sz="1900" i="0" dirty="0">
                <a:sym typeface="Wingdings"/>
              </a:rPr>
              <a:t>Training is the first step in showing your dedication and want in creating a LGBTQ+ inclusive space/environment.</a:t>
            </a:r>
          </a:p>
        </p:txBody>
      </p:sp>
      <p:pic>
        <p:nvPicPr>
          <p:cNvPr id="4" name="Picture 3">
            <a:extLst>
              <a:ext uri="{FF2B5EF4-FFF2-40B4-BE49-F238E27FC236}">
                <a16:creationId xmlns:a16="http://schemas.microsoft.com/office/drawing/2014/main" id="{E9696C85-C869-4F9C-B39B-CC667CAED768}"/>
              </a:ext>
            </a:extLst>
          </p:cNvPr>
          <p:cNvPicPr>
            <a:picLocks noChangeAspect="1"/>
          </p:cNvPicPr>
          <p:nvPr/>
        </p:nvPicPr>
        <p:blipFill>
          <a:blip r:embed="rId2"/>
          <a:stretch>
            <a:fillRect/>
          </a:stretch>
        </p:blipFill>
        <p:spPr>
          <a:xfrm>
            <a:off x="234021" y="6104877"/>
            <a:ext cx="1341562" cy="565682"/>
          </a:xfrm>
          <a:prstGeom prst="rect">
            <a:avLst/>
          </a:prstGeom>
        </p:spPr>
      </p:pic>
    </p:spTree>
    <p:extLst>
      <p:ext uri="{BB962C8B-B14F-4D97-AF65-F5344CB8AC3E}">
        <p14:creationId xmlns:p14="http://schemas.microsoft.com/office/powerpoint/2010/main" val="746015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1983" y="1231734"/>
            <a:ext cx="8541124" cy="848079"/>
          </a:xfrm>
        </p:spPr>
        <p:txBody>
          <a:bodyPr/>
          <a:lstStyle/>
          <a:p>
            <a:r>
              <a:rPr lang="en-US" dirty="0"/>
              <a:t>What to Include in Training: </a:t>
            </a:r>
          </a:p>
        </p:txBody>
      </p:sp>
      <p:sp>
        <p:nvSpPr>
          <p:cNvPr id="3" name="Content Placeholder 2"/>
          <p:cNvSpPr>
            <a:spLocks noGrp="1"/>
          </p:cNvSpPr>
          <p:nvPr>
            <p:ph idx="1"/>
          </p:nvPr>
        </p:nvSpPr>
        <p:spPr>
          <a:xfrm>
            <a:off x="2617695" y="2294965"/>
            <a:ext cx="9359152" cy="4392705"/>
          </a:xfrm>
        </p:spPr>
        <p:txBody>
          <a:bodyPr>
            <a:normAutofit lnSpcReduction="10000"/>
          </a:bodyPr>
          <a:lstStyle/>
          <a:p>
            <a:pPr>
              <a:buFont typeface="Arial" panose="020B0604020202020204" pitchFamily="34" charset="0"/>
              <a:buChar char="•"/>
            </a:pPr>
            <a:r>
              <a:rPr lang="en-US" dirty="0"/>
              <a:t>The organization’s policy on homophobic and transphobic harassment and discrimination. </a:t>
            </a:r>
          </a:p>
          <a:p>
            <a:pPr>
              <a:buFont typeface="Arial" panose="020B0604020202020204" pitchFamily="34" charset="0"/>
              <a:buChar char="•"/>
            </a:pPr>
            <a:r>
              <a:rPr lang="en-US" dirty="0"/>
              <a:t>How employees can report instances of discrimination, bul</a:t>
            </a:r>
            <a:r>
              <a:rPr lang="en-US" dirty="0">
                <a:solidFill>
                  <a:schemeClr val="tx1">
                    <a:lumMod val="65000"/>
                    <a:lumOff val="35000"/>
                  </a:schemeClr>
                </a:solidFill>
              </a:rPr>
              <a:t>lyin</a:t>
            </a:r>
            <a:r>
              <a:rPr lang="en-US" dirty="0"/>
              <a:t>g, or harassment in regards to homophobic and transphobic </a:t>
            </a:r>
            <a:r>
              <a:rPr lang="en-US" dirty="0" err="1"/>
              <a:t>behaviour</a:t>
            </a:r>
            <a:r>
              <a:rPr lang="en-US" dirty="0"/>
              <a:t>. </a:t>
            </a:r>
          </a:p>
          <a:p>
            <a:pPr>
              <a:buFont typeface="Arial" panose="020B0604020202020204" pitchFamily="34" charset="0"/>
              <a:buChar char="•"/>
            </a:pPr>
            <a:r>
              <a:rPr lang="en-US" dirty="0"/>
              <a:t>Resources that staff can access for further information and support. </a:t>
            </a:r>
          </a:p>
          <a:p>
            <a:pPr>
              <a:buFont typeface="Arial" panose="020B0604020202020204" pitchFamily="34" charset="0"/>
              <a:buChar char="•"/>
            </a:pPr>
            <a:r>
              <a:rPr lang="en-US" dirty="0"/>
              <a:t>Meanings and definitions of certain terms and 2SLGBTQ+ language (ex. using the appropriate and preferred pronouns). </a:t>
            </a:r>
          </a:p>
          <a:p>
            <a:pPr>
              <a:buFont typeface="Arial" panose="020B0604020202020204" pitchFamily="34" charset="0"/>
              <a:buChar char="•"/>
            </a:pPr>
            <a:r>
              <a:rPr lang="en-US" dirty="0"/>
              <a:t>The negative impact of perpetuating stereotypes about the 2SLGBTQ+ community in the workplace. </a:t>
            </a:r>
          </a:p>
          <a:p>
            <a:pPr>
              <a:buFont typeface="Arial" panose="020B0604020202020204" pitchFamily="34" charset="0"/>
              <a:buChar char="•"/>
            </a:pPr>
            <a:r>
              <a:rPr lang="en-US" dirty="0"/>
              <a:t>Identifying homophobic and transphobic language and </a:t>
            </a:r>
            <a:r>
              <a:rPr lang="en-US" dirty="0" err="1"/>
              <a:t>behaviour</a:t>
            </a:r>
            <a:r>
              <a:rPr lang="en-US" dirty="0"/>
              <a:t>. </a:t>
            </a:r>
          </a:p>
          <a:p>
            <a:pPr>
              <a:buFont typeface="Arial" panose="020B0604020202020204" pitchFamily="34" charset="0"/>
              <a:buChar char="•"/>
            </a:pPr>
            <a:r>
              <a:rPr lang="en-US" dirty="0"/>
              <a:t>Ways to challenge inappropriate </a:t>
            </a:r>
            <a:r>
              <a:rPr lang="en-US" dirty="0" err="1"/>
              <a:t>behaviour</a:t>
            </a:r>
            <a:r>
              <a:rPr lang="en-US" dirty="0"/>
              <a:t> in work settings. </a:t>
            </a:r>
          </a:p>
          <a:p>
            <a:endParaRPr lang="en-US" dirty="0"/>
          </a:p>
        </p:txBody>
      </p:sp>
      <p:pic>
        <p:nvPicPr>
          <p:cNvPr id="5" name="Picture 4">
            <a:extLst>
              <a:ext uri="{FF2B5EF4-FFF2-40B4-BE49-F238E27FC236}">
                <a16:creationId xmlns:a16="http://schemas.microsoft.com/office/drawing/2014/main" id="{8ACE4781-DC4E-49B4-8F45-16C3BD8F75B5}"/>
              </a:ext>
            </a:extLst>
          </p:cNvPr>
          <p:cNvPicPr>
            <a:picLocks noChangeAspect="1"/>
          </p:cNvPicPr>
          <p:nvPr/>
        </p:nvPicPr>
        <p:blipFill>
          <a:blip r:embed="rId2"/>
          <a:stretch>
            <a:fillRect/>
          </a:stretch>
        </p:blipFill>
        <p:spPr>
          <a:xfrm>
            <a:off x="0" y="5572005"/>
            <a:ext cx="2645893" cy="1115665"/>
          </a:xfrm>
          <a:prstGeom prst="rect">
            <a:avLst/>
          </a:prstGeom>
        </p:spPr>
      </p:pic>
    </p:spTree>
    <p:extLst>
      <p:ext uri="{BB962C8B-B14F-4D97-AF65-F5344CB8AC3E}">
        <p14:creationId xmlns:p14="http://schemas.microsoft.com/office/powerpoint/2010/main" val="1552869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8752" y="394447"/>
            <a:ext cx="9699810" cy="1918447"/>
          </a:xfrm>
        </p:spPr>
        <p:txBody>
          <a:bodyPr>
            <a:normAutofit/>
          </a:bodyPr>
          <a:lstStyle/>
          <a:p>
            <a:r>
              <a:rPr lang="en-US" sz="3500" dirty="0"/>
              <a:t>Approaching Situations Where the Youth Feels Uncomfortable or Is Being Harassed </a:t>
            </a:r>
            <a:br>
              <a:rPr lang="en-US" sz="3500" dirty="0"/>
            </a:br>
            <a:r>
              <a:rPr lang="en-US" sz="3500" dirty="0"/>
              <a:t>in the Workplace: </a:t>
            </a:r>
          </a:p>
        </p:txBody>
      </p:sp>
      <p:sp>
        <p:nvSpPr>
          <p:cNvPr id="3" name="Content Placeholder 2"/>
          <p:cNvSpPr>
            <a:spLocks noGrp="1"/>
          </p:cNvSpPr>
          <p:nvPr>
            <p:ph idx="1"/>
          </p:nvPr>
        </p:nvSpPr>
        <p:spPr>
          <a:xfrm>
            <a:off x="2348752" y="2312894"/>
            <a:ext cx="9681884" cy="4392706"/>
          </a:xfrm>
        </p:spPr>
        <p:txBody>
          <a:bodyPr>
            <a:normAutofit fontScale="92500" lnSpcReduction="10000"/>
          </a:bodyPr>
          <a:lstStyle/>
          <a:p>
            <a:pPr>
              <a:buFont typeface="Arial" panose="020B0604020202020204" pitchFamily="34" charset="0"/>
              <a:buChar char="•"/>
            </a:pPr>
            <a:r>
              <a:rPr lang="en-US" dirty="0"/>
              <a:t>Be aware of what your 2SLGBTQ+ staff may be dealing with at work, since discrimination in the workplace often takes place in the form of micro-aggressions, such as passing remarks and comments as jokes. These are usually dismissed and not taken seriously but are actually derogatory and can contribute to a hostile work environment. If employers keep silent during these situations, it can pass as a form of acceptance or agreement of the harmful </a:t>
            </a:r>
            <a:r>
              <a:rPr lang="en-US" dirty="0" err="1"/>
              <a:t>behaviours</a:t>
            </a:r>
            <a:r>
              <a:rPr lang="en-US" dirty="0"/>
              <a:t>. </a:t>
            </a:r>
          </a:p>
          <a:p>
            <a:pPr>
              <a:buFont typeface="Arial" panose="020B0604020202020204" pitchFamily="34" charset="0"/>
              <a:buChar char="•"/>
            </a:pPr>
            <a:r>
              <a:rPr lang="en-US" dirty="0"/>
              <a:t>In situations where an employee is discriminated against due to their gender identity and/or sexual orientation, it is important to check in with the person who may have been harmed. Employers should directly intervene and explain why that </a:t>
            </a:r>
            <a:r>
              <a:rPr lang="en-US" dirty="0" err="1"/>
              <a:t>behaviour</a:t>
            </a:r>
            <a:r>
              <a:rPr lang="en-US" dirty="0"/>
              <a:t> is unacceptable. This way you’re showing your support for the staff that may not feel safe or comfortable to speak up. </a:t>
            </a:r>
          </a:p>
          <a:p>
            <a:pPr>
              <a:buFont typeface="Arial" panose="020B0604020202020204" pitchFamily="34" charset="0"/>
              <a:buChar char="•"/>
            </a:pPr>
            <a:r>
              <a:rPr lang="en-US" dirty="0"/>
              <a:t>Make it clear about the sort of </a:t>
            </a:r>
            <a:r>
              <a:rPr lang="en-US" dirty="0" err="1"/>
              <a:t>behaviour</a:t>
            </a:r>
            <a:r>
              <a:rPr lang="en-US" dirty="0"/>
              <a:t> that is expected of your staff team and help your organization put the policies into practice. This may also help staff know what to do if they are experiencing homophobia, biphobia, transphobia, etc. in the workplace. </a:t>
            </a:r>
          </a:p>
        </p:txBody>
      </p:sp>
      <p:pic>
        <p:nvPicPr>
          <p:cNvPr id="4" name="Picture 3">
            <a:extLst>
              <a:ext uri="{FF2B5EF4-FFF2-40B4-BE49-F238E27FC236}">
                <a16:creationId xmlns:a16="http://schemas.microsoft.com/office/drawing/2014/main" id="{C3EB8B01-AC31-452B-959B-86139858FE5E}"/>
              </a:ext>
            </a:extLst>
          </p:cNvPr>
          <p:cNvPicPr>
            <a:picLocks noChangeAspect="1"/>
          </p:cNvPicPr>
          <p:nvPr/>
        </p:nvPicPr>
        <p:blipFill>
          <a:blip r:embed="rId2"/>
          <a:stretch>
            <a:fillRect/>
          </a:stretch>
        </p:blipFill>
        <p:spPr>
          <a:xfrm>
            <a:off x="161364" y="5715227"/>
            <a:ext cx="2348752" cy="990373"/>
          </a:xfrm>
          <a:prstGeom prst="rect">
            <a:avLst/>
          </a:prstGeom>
        </p:spPr>
      </p:pic>
    </p:spTree>
    <p:extLst>
      <p:ext uri="{BB962C8B-B14F-4D97-AF65-F5344CB8AC3E}">
        <p14:creationId xmlns:p14="http://schemas.microsoft.com/office/powerpoint/2010/main" val="1243544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Considerations to Recognize When Having Critical Conversations: </a:t>
            </a:r>
          </a:p>
        </p:txBody>
      </p:sp>
      <p:sp>
        <p:nvSpPr>
          <p:cNvPr id="3" name="Content Placeholder 2"/>
          <p:cNvSpPr>
            <a:spLocks noGrp="1"/>
          </p:cNvSpPr>
          <p:nvPr>
            <p:ph idx="1"/>
          </p:nvPr>
        </p:nvSpPr>
        <p:spPr>
          <a:xfrm>
            <a:off x="2743200" y="2277035"/>
            <a:ext cx="9269506" cy="4446493"/>
          </a:xfrm>
        </p:spPr>
        <p:txBody>
          <a:bodyPr>
            <a:normAutofit/>
          </a:bodyPr>
          <a:lstStyle/>
          <a:p>
            <a:pPr>
              <a:buFont typeface="Arial" panose="020B0604020202020204" pitchFamily="34" charset="0"/>
              <a:buChar char="•"/>
            </a:pPr>
            <a:r>
              <a:rPr lang="en-US" dirty="0"/>
              <a:t>There are workplace standards that are expected to follow, however it is also important to let employees know that you are not asking them to change their personal values/beliefs, more so that employees need to be courteous and respectful to each other. </a:t>
            </a:r>
          </a:p>
          <a:p>
            <a:pPr>
              <a:buFont typeface="Arial" panose="020B0604020202020204" pitchFamily="34" charset="0"/>
              <a:buChar char="•"/>
            </a:pPr>
            <a:r>
              <a:rPr lang="en-US" dirty="0"/>
              <a:t>During the trainings, employers should bring about topics of stereotype and stigma, so that it can start conversations and create that open space for individuals to share their fears and concerns and address any stigmas or stereotypes. </a:t>
            </a:r>
          </a:p>
          <a:p>
            <a:pPr>
              <a:buFont typeface="Arial" panose="020B0604020202020204" pitchFamily="34" charset="0"/>
              <a:buChar char="•"/>
            </a:pPr>
            <a:r>
              <a:rPr lang="en-US" dirty="0"/>
              <a:t>Emphasizing during the training that 2SLGBTQ+ is beyond simply the attraction that an individual has for specific individuals– that it is more about the individual’s identity, and giving the individual space to authentically be who they are, so that they’re comfortable in the workplace to be able to express themselves freely and openly. </a:t>
            </a:r>
          </a:p>
        </p:txBody>
      </p:sp>
      <p:pic>
        <p:nvPicPr>
          <p:cNvPr id="5" name="Picture 4">
            <a:extLst>
              <a:ext uri="{FF2B5EF4-FFF2-40B4-BE49-F238E27FC236}">
                <a16:creationId xmlns:a16="http://schemas.microsoft.com/office/drawing/2014/main" id="{BB8B18BD-B158-4B67-B799-C1061621B741}"/>
              </a:ext>
            </a:extLst>
          </p:cNvPr>
          <p:cNvPicPr>
            <a:picLocks noChangeAspect="1"/>
          </p:cNvPicPr>
          <p:nvPr/>
        </p:nvPicPr>
        <p:blipFill>
          <a:blip r:embed="rId2"/>
          <a:stretch>
            <a:fillRect/>
          </a:stretch>
        </p:blipFill>
        <p:spPr>
          <a:xfrm>
            <a:off x="179294" y="5598943"/>
            <a:ext cx="2667051" cy="1124586"/>
          </a:xfrm>
          <a:prstGeom prst="rect">
            <a:avLst/>
          </a:prstGeom>
        </p:spPr>
      </p:pic>
    </p:spTree>
    <p:extLst>
      <p:ext uri="{BB962C8B-B14F-4D97-AF65-F5344CB8AC3E}">
        <p14:creationId xmlns:p14="http://schemas.microsoft.com/office/powerpoint/2010/main" val="1603662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07845-8D97-4F0C-A6C8-B6D09717C925}"/>
              </a:ext>
            </a:extLst>
          </p:cNvPr>
          <p:cNvSpPr>
            <a:spLocks noGrp="1"/>
          </p:cNvSpPr>
          <p:nvPr>
            <p:ph type="title"/>
          </p:nvPr>
        </p:nvSpPr>
        <p:spPr>
          <a:xfrm>
            <a:off x="3046241" y="1215459"/>
            <a:ext cx="8770571" cy="697747"/>
          </a:xfrm>
        </p:spPr>
        <p:txBody>
          <a:bodyPr>
            <a:normAutofit/>
          </a:bodyPr>
          <a:lstStyle/>
          <a:p>
            <a:r>
              <a:rPr lang="en-CA" sz="3600" dirty="0"/>
              <a:t>Any Questions, We Are Here to Help: </a:t>
            </a:r>
            <a:endParaRPr lang="en-US" sz="3600" dirty="0"/>
          </a:p>
        </p:txBody>
      </p:sp>
      <p:sp>
        <p:nvSpPr>
          <p:cNvPr id="3" name="Content Placeholder 2">
            <a:extLst>
              <a:ext uri="{FF2B5EF4-FFF2-40B4-BE49-F238E27FC236}">
                <a16:creationId xmlns:a16="http://schemas.microsoft.com/office/drawing/2014/main" id="{D250AB26-F9EE-4742-B3A7-4EF6D6E9F7EA}"/>
              </a:ext>
            </a:extLst>
          </p:cNvPr>
          <p:cNvSpPr>
            <a:spLocks noGrp="1"/>
          </p:cNvSpPr>
          <p:nvPr>
            <p:ph idx="1"/>
          </p:nvPr>
        </p:nvSpPr>
        <p:spPr>
          <a:xfrm>
            <a:off x="2933700" y="2438400"/>
            <a:ext cx="8770571" cy="4159348"/>
          </a:xfrm>
        </p:spPr>
        <p:txBody>
          <a:bodyPr>
            <a:normAutofit fontScale="92500" lnSpcReduction="20000"/>
          </a:bodyPr>
          <a:lstStyle/>
          <a:p>
            <a:pPr marL="0" indent="0">
              <a:buNone/>
            </a:pPr>
            <a:r>
              <a:rPr lang="en-CA" dirty="0"/>
              <a:t>As always, the Employment Programs team at 360°kids are happy to support/guide and educate you further on any of the covered topics. </a:t>
            </a:r>
          </a:p>
          <a:p>
            <a:pPr marL="0" indent="0">
              <a:buNone/>
            </a:pPr>
            <a:r>
              <a:rPr lang="en-CA" dirty="0"/>
              <a:t>Please see below contact information:</a:t>
            </a:r>
          </a:p>
          <a:p>
            <a:pPr>
              <a:buFont typeface="Arial" panose="020B0604020202020204" pitchFamily="34" charset="0"/>
              <a:buChar char="•"/>
            </a:pPr>
            <a:r>
              <a:rPr lang="en-US" b="1" dirty="0"/>
              <a:t>Courtney Cot, </a:t>
            </a:r>
            <a:r>
              <a:rPr lang="en-CA" dirty="0"/>
              <a:t>STEP Counsellor: </a:t>
            </a:r>
          </a:p>
          <a:p>
            <a:pPr marL="0" indent="0">
              <a:buNone/>
            </a:pPr>
            <a:r>
              <a:rPr lang="en-CA" dirty="0"/>
              <a:t>	</a:t>
            </a:r>
            <a:r>
              <a:rPr lang="en-US" dirty="0"/>
              <a:t>647-637-6023 • </a:t>
            </a:r>
            <a:r>
              <a:rPr lang="en-US" dirty="0">
                <a:hlinkClick r:id="rId2"/>
              </a:rPr>
              <a:t>Courtney.cot</a:t>
            </a:r>
            <a:r>
              <a:rPr lang="en-US">
                <a:hlinkClick r:id="rId2"/>
              </a:rPr>
              <a:t>@360kids.</a:t>
            </a:r>
            <a:r>
              <a:rPr lang="en-US" dirty="0">
                <a:hlinkClick r:id="rId2"/>
              </a:rPr>
              <a:t>ca</a:t>
            </a:r>
            <a:r>
              <a:rPr lang="en-US" dirty="0"/>
              <a:t> </a:t>
            </a:r>
          </a:p>
          <a:p>
            <a:pPr>
              <a:buFont typeface="Arial" panose="020B0604020202020204" pitchFamily="34" charset="0"/>
              <a:buChar char="•"/>
            </a:pPr>
            <a:r>
              <a:rPr lang="en-US" b="1" dirty="0"/>
              <a:t>Niloufar Barari, </a:t>
            </a:r>
            <a:r>
              <a:rPr lang="en-US" dirty="0"/>
              <a:t>STEP Counsellor</a:t>
            </a:r>
            <a:r>
              <a:rPr lang="en-CA" dirty="0"/>
              <a:t>: </a:t>
            </a:r>
          </a:p>
          <a:p>
            <a:pPr marL="0" indent="0">
              <a:buNone/>
            </a:pPr>
            <a:r>
              <a:rPr lang="en-CA" dirty="0"/>
              <a:t>	</a:t>
            </a:r>
            <a:r>
              <a:rPr lang="en-US" dirty="0"/>
              <a:t>416-573-8386 • </a:t>
            </a:r>
            <a:r>
              <a:rPr lang="en-US" dirty="0">
                <a:hlinkClick r:id="rId3"/>
              </a:rPr>
              <a:t>Niloufar.Barari@360kids.ca</a:t>
            </a:r>
            <a:r>
              <a:rPr lang="en-US" dirty="0"/>
              <a:t> </a:t>
            </a:r>
          </a:p>
          <a:p>
            <a:pPr>
              <a:buFont typeface="Arial" panose="020B0604020202020204" pitchFamily="34" charset="0"/>
              <a:buChar char="•"/>
            </a:pPr>
            <a:r>
              <a:rPr lang="en-US" b="1" dirty="0"/>
              <a:t>Nirubha Shanmuganathan, </a:t>
            </a:r>
            <a:r>
              <a:rPr lang="en-US" dirty="0"/>
              <a:t>Team Lead of </a:t>
            </a:r>
            <a:r>
              <a:rPr lang="en-CA" dirty="0"/>
              <a:t>Employment Programs: </a:t>
            </a:r>
          </a:p>
          <a:p>
            <a:pPr marL="0" indent="0">
              <a:buNone/>
            </a:pPr>
            <a:r>
              <a:rPr lang="en-CA" dirty="0"/>
              <a:t>	</a:t>
            </a:r>
            <a:r>
              <a:rPr lang="en-US" dirty="0"/>
              <a:t>416-571-1696 • </a:t>
            </a:r>
            <a:r>
              <a:rPr lang="en-US" dirty="0">
                <a:hlinkClick r:id="rId4"/>
              </a:rPr>
              <a:t>Nirubha.Shan@360kids.ca</a:t>
            </a:r>
            <a:endParaRPr lang="en-US" dirty="0"/>
          </a:p>
          <a:p>
            <a:pPr>
              <a:buFont typeface="Arial" panose="020B0604020202020204" pitchFamily="34" charset="0"/>
              <a:buChar char="•"/>
            </a:pPr>
            <a:r>
              <a:rPr lang="en-US" b="1" dirty="0"/>
              <a:t>Pamela Sertl, </a:t>
            </a:r>
            <a:r>
              <a:rPr lang="en-CA" dirty="0"/>
              <a:t>Manager of Employment Programs: </a:t>
            </a:r>
          </a:p>
          <a:p>
            <a:pPr marL="0" indent="0">
              <a:buNone/>
            </a:pPr>
            <a:r>
              <a:rPr lang="en-CA" dirty="0"/>
              <a:t>	</a:t>
            </a:r>
            <a:r>
              <a:rPr lang="en-US" dirty="0"/>
              <a:t>416-574-3047 • </a:t>
            </a:r>
            <a:r>
              <a:rPr lang="en-US" dirty="0">
                <a:hlinkClick r:id="rId5"/>
              </a:rPr>
              <a:t>Pamela.Sertl@360kids.ca</a:t>
            </a:r>
            <a:endParaRPr lang="en-US" dirty="0"/>
          </a:p>
          <a:p>
            <a:pPr marL="0" indent="0">
              <a:buNone/>
            </a:pPr>
            <a:endParaRPr lang="en-CA" dirty="0"/>
          </a:p>
          <a:p>
            <a:endParaRPr lang="en-US" dirty="0"/>
          </a:p>
        </p:txBody>
      </p:sp>
      <p:pic>
        <p:nvPicPr>
          <p:cNvPr id="5" name="Picture 4">
            <a:extLst>
              <a:ext uri="{FF2B5EF4-FFF2-40B4-BE49-F238E27FC236}">
                <a16:creationId xmlns:a16="http://schemas.microsoft.com/office/drawing/2014/main" id="{5F658453-97A2-48FF-9F92-8346D777E8B3}"/>
              </a:ext>
            </a:extLst>
          </p:cNvPr>
          <p:cNvPicPr>
            <a:picLocks noChangeAspect="1"/>
          </p:cNvPicPr>
          <p:nvPr/>
        </p:nvPicPr>
        <p:blipFill>
          <a:blip r:embed="rId6"/>
          <a:stretch>
            <a:fillRect/>
          </a:stretch>
        </p:blipFill>
        <p:spPr>
          <a:xfrm>
            <a:off x="186985" y="5482083"/>
            <a:ext cx="2645893" cy="1115665"/>
          </a:xfrm>
          <a:prstGeom prst="rect">
            <a:avLst/>
          </a:prstGeom>
        </p:spPr>
      </p:pic>
    </p:spTree>
    <p:extLst>
      <p:ext uri="{BB962C8B-B14F-4D97-AF65-F5344CB8AC3E}">
        <p14:creationId xmlns:p14="http://schemas.microsoft.com/office/powerpoint/2010/main" val="92566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4053" y="699247"/>
            <a:ext cx="8935571" cy="1272989"/>
          </a:xfrm>
        </p:spPr>
        <p:txBody>
          <a:bodyPr>
            <a:normAutofit fontScale="90000"/>
          </a:bodyPr>
          <a:lstStyle/>
          <a:p>
            <a:r>
              <a:rPr lang="en-US" dirty="0"/>
              <a:t>Working With Youth That Identify as 2SLGBTQQIA+</a:t>
            </a:r>
          </a:p>
        </p:txBody>
      </p:sp>
      <p:sp>
        <p:nvSpPr>
          <p:cNvPr id="3" name="Content Placeholder 2"/>
          <p:cNvSpPr>
            <a:spLocks noGrp="1"/>
          </p:cNvSpPr>
          <p:nvPr>
            <p:ph idx="1"/>
          </p:nvPr>
        </p:nvSpPr>
        <p:spPr>
          <a:xfrm>
            <a:off x="2584174" y="2302009"/>
            <a:ext cx="9311990" cy="4392706"/>
          </a:xfrm>
        </p:spPr>
        <p:txBody>
          <a:bodyPr>
            <a:normAutofit fontScale="92500" lnSpcReduction="20000"/>
          </a:bodyPr>
          <a:lstStyle/>
          <a:p>
            <a:pPr marL="0" indent="0">
              <a:buNone/>
            </a:pPr>
            <a:r>
              <a:rPr lang="en-US" sz="2200" b="1" dirty="0"/>
              <a:t>Key terms to consider: </a:t>
            </a:r>
          </a:p>
          <a:p>
            <a:pPr>
              <a:buFont typeface="Arial" panose="020B0604020202020204" pitchFamily="34" charset="0"/>
              <a:buChar char="•"/>
            </a:pPr>
            <a:r>
              <a:rPr lang="en-US" b="1" dirty="0">
                <a:sym typeface="Wingdings"/>
              </a:rPr>
              <a:t>2SLGBTQQIA+: </a:t>
            </a:r>
            <a:r>
              <a:rPr lang="en-US" dirty="0">
                <a:sym typeface="Wingdings"/>
              </a:rPr>
              <a:t>Two-spirit, Lesbian, Gay, Bisexual, Transgender, Queer, Questioning, Intersexed, and Asexual.</a:t>
            </a:r>
          </a:p>
          <a:p>
            <a:pPr>
              <a:buFont typeface="Arial" panose="020B0604020202020204" pitchFamily="34" charset="0"/>
              <a:buChar char="•"/>
            </a:pPr>
            <a:r>
              <a:rPr lang="en-US" b="1" dirty="0">
                <a:sym typeface="Wingdings"/>
              </a:rPr>
              <a:t>Sexual orientation: </a:t>
            </a:r>
            <a:r>
              <a:rPr lang="en-US" dirty="0">
                <a:sym typeface="Wingdings"/>
              </a:rPr>
              <a:t>Related to who an individual is attracted to and who they feel drawn to romantically, emotionally, and sexually.</a:t>
            </a:r>
          </a:p>
          <a:p>
            <a:pPr>
              <a:buFont typeface="Arial" panose="020B0604020202020204" pitchFamily="34" charset="0"/>
              <a:buChar char="•"/>
            </a:pPr>
            <a:r>
              <a:rPr lang="en-US" b="1" dirty="0">
                <a:sym typeface="Wingdings"/>
              </a:rPr>
              <a:t>Heterosexual/straight: </a:t>
            </a:r>
            <a:r>
              <a:rPr lang="en-US" dirty="0">
                <a:sym typeface="Wingdings"/>
              </a:rPr>
              <a:t>An individual that is romantically, emotionally, and sexually attracted to people of the opposite sex. </a:t>
            </a:r>
          </a:p>
          <a:p>
            <a:pPr>
              <a:buFont typeface="Arial" panose="020B0604020202020204" pitchFamily="34" charset="0"/>
              <a:buChar char="•"/>
            </a:pPr>
            <a:r>
              <a:rPr lang="en-US" b="1" dirty="0">
                <a:sym typeface="Wingdings"/>
              </a:rPr>
              <a:t>Queer: </a:t>
            </a:r>
            <a:r>
              <a:rPr lang="en-US" dirty="0">
                <a:sym typeface="Wingdings"/>
              </a:rPr>
              <a:t>An umbrella term that embraces all sexual preferences, orientations, and gender identities that are outside of the heterosexual and/or monogamous majority. “Queer” includes but is not limited to lesbians, gay men, bisexuals, transgender individuals, intersex persons, etc. This term has become a reclaimed word for the 2SLGBTQ+ community as it was formerly used as a derogatory word to describe individuals that identified as gay or lesbian. As such, individuals that are not a part of the 2SLGBTQ+ community are discouraged from using the term.  </a:t>
            </a:r>
            <a:endParaRPr lang="en-US" b="1" dirty="0"/>
          </a:p>
        </p:txBody>
      </p:sp>
      <p:pic>
        <p:nvPicPr>
          <p:cNvPr id="5" name="Picture 4">
            <a:extLst>
              <a:ext uri="{FF2B5EF4-FFF2-40B4-BE49-F238E27FC236}">
                <a16:creationId xmlns:a16="http://schemas.microsoft.com/office/drawing/2014/main" id="{E71701BC-5C2D-475B-ABB0-C4C64602A1C2}"/>
              </a:ext>
            </a:extLst>
          </p:cNvPr>
          <p:cNvPicPr>
            <a:picLocks noChangeAspect="1"/>
          </p:cNvPicPr>
          <p:nvPr/>
        </p:nvPicPr>
        <p:blipFill>
          <a:blip r:embed="rId2"/>
          <a:stretch>
            <a:fillRect/>
          </a:stretch>
        </p:blipFill>
        <p:spPr>
          <a:xfrm>
            <a:off x="198160" y="5579050"/>
            <a:ext cx="2645893" cy="1115665"/>
          </a:xfrm>
          <a:prstGeom prst="rect">
            <a:avLst/>
          </a:prstGeom>
        </p:spPr>
      </p:pic>
    </p:spTree>
    <p:extLst>
      <p:ext uri="{BB962C8B-B14F-4D97-AF65-F5344CB8AC3E}">
        <p14:creationId xmlns:p14="http://schemas.microsoft.com/office/powerpoint/2010/main" val="1461592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1191198"/>
            <a:ext cx="8770571" cy="770125"/>
          </a:xfrm>
        </p:spPr>
        <p:txBody>
          <a:bodyPr/>
          <a:lstStyle/>
          <a:p>
            <a:r>
              <a:rPr lang="en-US" dirty="0"/>
              <a:t>Terms Continued.</a:t>
            </a:r>
            <a:r>
              <a:rPr lang="is-IS" dirty="0"/>
              <a:t>..</a:t>
            </a:r>
            <a:endParaRPr lang="en-US" dirty="0"/>
          </a:p>
        </p:txBody>
      </p:sp>
      <p:sp>
        <p:nvSpPr>
          <p:cNvPr id="3" name="Content Placeholder 2"/>
          <p:cNvSpPr>
            <a:spLocks noGrp="1"/>
          </p:cNvSpPr>
          <p:nvPr>
            <p:ph idx="1"/>
          </p:nvPr>
        </p:nvSpPr>
        <p:spPr>
          <a:xfrm>
            <a:off x="2933700" y="2374226"/>
            <a:ext cx="8770571" cy="3682017"/>
          </a:xfrm>
        </p:spPr>
        <p:txBody>
          <a:bodyPr>
            <a:noAutofit/>
          </a:bodyPr>
          <a:lstStyle/>
          <a:p>
            <a:pPr>
              <a:buFont typeface="Arial" panose="020B0604020202020204" pitchFamily="34" charset="0"/>
              <a:buChar char="•"/>
            </a:pPr>
            <a:r>
              <a:rPr lang="en-US" sz="1800" b="1" dirty="0"/>
              <a:t>Sex: </a:t>
            </a:r>
            <a:r>
              <a:rPr lang="en-US" sz="1800" dirty="0"/>
              <a:t>Recognized as a medical term that is used to subdivide individuals into the ‘male’ and ‘female’ category. </a:t>
            </a:r>
          </a:p>
          <a:p>
            <a:pPr>
              <a:buFont typeface="Arial" panose="020B0604020202020204" pitchFamily="34" charset="0"/>
              <a:buChar char="•"/>
            </a:pPr>
            <a:r>
              <a:rPr lang="en-US" sz="1800" b="1" dirty="0"/>
              <a:t>Gender identity: </a:t>
            </a:r>
            <a:r>
              <a:rPr lang="en-US" sz="1800" dirty="0"/>
              <a:t>An individual’s innermost concept of self as male, female, a blend of both, or neither– how the individual perceives themselves and what they call themselves. Gender identity can be the same or different from one's sex assigned at birth. </a:t>
            </a:r>
          </a:p>
          <a:p>
            <a:pPr>
              <a:buFont typeface="Arial" panose="020B0604020202020204" pitchFamily="34" charset="0"/>
              <a:buChar char="•"/>
            </a:pPr>
            <a:r>
              <a:rPr lang="en-US" sz="1800" b="1" dirty="0"/>
              <a:t>Transgender: </a:t>
            </a:r>
            <a:r>
              <a:rPr lang="en-US" sz="1800" dirty="0"/>
              <a:t>An individual whose gender identity differs from the sex they were assigned at birth.</a:t>
            </a:r>
            <a:r>
              <a:rPr lang="en-US" sz="1800" b="1" dirty="0"/>
              <a:t> </a:t>
            </a:r>
            <a:r>
              <a:rPr lang="en-US" sz="1800" dirty="0"/>
              <a:t>Sexual orientation varies and is not dependent on gender identity. </a:t>
            </a:r>
          </a:p>
          <a:p>
            <a:pPr>
              <a:buFont typeface="Arial" panose="020B0604020202020204" pitchFamily="34" charset="0"/>
              <a:buChar char="•"/>
            </a:pPr>
            <a:r>
              <a:rPr lang="en-US" sz="1800" b="1" dirty="0"/>
              <a:t>Transitioning: </a:t>
            </a:r>
            <a:r>
              <a:rPr lang="en-US" sz="1800" dirty="0"/>
              <a:t>The process that an individual goes through to change their gender presentation and/or sex characteristics to accord with their internal sense of gender identity. </a:t>
            </a:r>
          </a:p>
        </p:txBody>
      </p:sp>
      <p:pic>
        <p:nvPicPr>
          <p:cNvPr id="5" name="Picture 4">
            <a:extLst>
              <a:ext uri="{FF2B5EF4-FFF2-40B4-BE49-F238E27FC236}">
                <a16:creationId xmlns:a16="http://schemas.microsoft.com/office/drawing/2014/main" id="{FF14BB6D-95B3-4BBA-A858-BF8F268E0AC3}"/>
              </a:ext>
            </a:extLst>
          </p:cNvPr>
          <p:cNvPicPr>
            <a:picLocks noChangeAspect="1"/>
          </p:cNvPicPr>
          <p:nvPr/>
        </p:nvPicPr>
        <p:blipFill>
          <a:blip r:embed="rId2"/>
          <a:stretch>
            <a:fillRect/>
          </a:stretch>
        </p:blipFill>
        <p:spPr>
          <a:xfrm>
            <a:off x="102580" y="5614367"/>
            <a:ext cx="2645893" cy="1115665"/>
          </a:xfrm>
          <a:prstGeom prst="rect">
            <a:avLst/>
          </a:prstGeom>
        </p:spPr>
      </p:pic>
    </p:spTree>
    <p:extLst>
      <p:ext uri="{BB962C8B-B14F-4D97-AF65-F5344CB8AC3E}">
        <p14:creationId xmlns:p14="http://schemas.microsoft.com/office/powerpoint/2010/main" val="32331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699" y="1313411"/>
            <a:ext cx="8770571" cy="1560716"/>
          </a:xfrm>
        </p:spPr>
        <p:txBody>
          <a:bodyPr/>
          <a:lstStyle/>
          <a:p>
            <a:r>
              <a:rPr lang="en-US" dirty="0"/>
              <a:t>Terms Continued…</a:t>
            </a:r>
          </a:p>
        </p:txBody>
      </p:sp>
      <p:sp>
        <p:nvSpPr>
          <p:cNvPr id="3" name="Content Placeholder 2"/>
          <p:cNvSpPr>
            <a:spLocks noGrp="1"/>
          </p:cNvSpPr>
          <p:nvPr>
            <p:ph idx="1"/>
          </p:nvPr>
        </p:nvSpPr>
        <p:spPr/>
        <p:txBody>
          <a:bodyPr>
            <a:normAutofit fontScale="92500"/>
          </a:bodyPr>
          <a:lstStyle/>
          <a:p>
            <a:pPr>
              <a:buFont typeface="Arial" panose="020B0604020202020204" pitchFamily="34" charset="0"/>
              <a:buChar char="•"/>
            </a:pPr>
            <a:r>
              <a:rPr lang="en-US" b="1" dirty="0">
                <a:sym typeface="Wingdings"/>
              </a:rPr>
              <a:t>Cisgender:  </a:t>
            </a:r>
            <a:r>
              <a:rPr lang="en-US" dirty="0">
                <a:sym typeface="Wingdings"/>
              </a:rPr>
              <a:t>A term that is used to describe someone whose gender identity aligns with the sex that is assigned to them at birth. </a:t>
            </a:r>
          </a:p>
          <a:p>
            <a:pPr>
              <a:buFont typeface="Arial" panose="020B0604020202020204" pitchFamily="34" charset="0"/>
              <a:buChar char="•"/>
            </a:pPr>
            <a:r>
              <a:rPr lang="en-US" b="1" dirty="0">
                <a:sym typeface="Wingdings"/>
              </a:rPr>
              <a:t>Gender expression: </a:t>
            </a:r>
            <a:r>
              <a:rPr lang="en-US" dirty="0">
                <a:sym typeface="Wingdings"/>
              </a:rPr>
              <a:t>The external appearance of a person’s gender identity, usually expressed through </a:t>
            </a:r>
            <a:r>
              <a:rPr lang="en-US" dirty="0" err="1">
                <a:sym typeface="Wingdings"/>
              </a:rPr>
              <a:t>behaviour</a:t>
            </a:r>
            <a:r>
              <a:rPr lang="en-US" dirty="0">
                <a:sym typeface="Wingdings"/>
              </a:rPr>
              <a:t>, clothing, haircut, or voice, and which may or may not conform to socially defined masculine or feminine </a:t>
            </a:r>
            <a:r>
              <a:rPr lang="en-US" dirty="0" err="1">
                <a:sym typeface="Wingdings"/>
              </a:rPr>
              <a:t>behaviours</a:t>
            </a:r>
            <a:r>
              <a:rPr lang="en-US" dirty="0">
                <a:sym typeface="Wingdings"/>
              </a:rPr>
              <a:t> and characteristics. </a:t>
            </a:r>
          </a:p>
          <a:p>
            <a:pPr>
              <a:buFont typeface="Arial" panose="020B0604020202020204" pitchFamily="34" charset="0"/>
              <a:buChar char="•"/>
            </a:pPr>
            <a:r>
              <a:rPr lang="en-US" b="1" dirty="0">
                <a:sym typeface="Wingdings"/>
              </a:rPr>
              <a:t>Binary: </a:t>
            </a:r>
            <a:r>
              <a:rPr lang="en-US" dirty="0">
                <a:sym typeface="Wingdings"/>
              </a:rPr>
              <a:t>The gender binary is a system of viewing gender as solely consisting of two identities and sexes– man and women or male and female. </a:t>
            </a:r>
          </a:p>
          <a:p>
            <a:pPr>
              <a:buFont typeface="Arial" panose="020B0604020202020204" pitchFamily="34" charset="0"/>
              <a:buChar char="•"/>
            </a:pPr>
            <a:r>
              <a:rPr lang="en-US" b="1" dirty="0">
                <a:sym typeface="Wingdings"/>
              </a:rPr>
              <a:t>Non-binary: </a:t>
            </a:r>
            <a:r>
              <a:rPr lang="en-US" dirty="0">
                <a:sym typeface="Wingdings"/>
              </a:rPr>
              <a:t>An individual that does not identify within traditional categories of male and female. “Non-binary” directly references the gender binary, or the idea that there are only two categories of gender experience. </a:t>
            </a:r>
            <a:endParaRPr lang="en-US" dirty="0"/>
          </a:p>
        </p:txBody>
      </p:sp>
      <p:pic>
        <p:nvPicPr>
          <p:cNvPr id="5" name="Picture 4">
            <a:extLst>
              <a:ext uri="{FF2B5EF4-FFF2-40B4-BE49-F238E27FC236}">
                <a16:creationId xmlns:a16="http://schemas.microsoft.com/office/drawing/2014/main" id="{F60FEC22-DBA3-4C4D-8824-D4FD81045E55}"/>
              </a:ext>
            </a:extLst>
          </p:cNvPr>
          <p:cNvPicPr>
            <a:picLocks noChangeAspect="1"/>
          </p:cNvPicPr>
          <p:nvPr/>
        </p:nvPicPr>
        <p:blipFill>
          <a:blip r:embed="rId2"/>
          <a:stretch>
            <a:fillRect/>
          </a:stretch>
        </p:blipFill>
        <p:spPr>
          <a:xfrm>
            <a:off x="116647" y="5642503"/>
            <a:ext cx="2645893" cy="1115665"/>
          </a:xfrm>
          <a:prstGeom prst="rect">
            <a:avLst/>
          </a:prstGeom>
        </p:spPr>
      </p:pic>
    </p:spTree>
    <p:extLst>
      <p:ext uri="{BB962C8B-B14F-4D97-AF65-F5344CB8AC3E}">
        <p14:creationId xmlns:p14="http://schemas.microsoft.com/office/powerpoint/2010/main" val="381739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699" y="1347278"/>
            <a:ext cx="8770571" cy="1560716"/>
          </a:xfrm>
        </p:spPr>
        <p:txBody>
          <a:bodyPr/>
          <a:lstStyle/>
          <a:p>
            <a:r>
              <a:rPr lang="en-US" dirty="0"/>
              <a:t>Terms Continued…</a:t>
            </a:r>
          </a:p>
        </p:txBody>
      </p:sp>
      <p:sp>
        <p:nvSpPr>
          <p:cNvPr id="3" name="Content Placeholder 2"/>
          <p:cNvSpPr>
            <a:spLocks noGrp="1"/>
          </p:cNvSpPr>
          <p:nvPr>
            <p:ph idx="1"/>
          </p:nvPr>
        </p:nvSpPr>
        <p:spPr>
          <a:xfrm>
            <a:off x="2933699" y="2285999"/>
            <a:ext cx="8770571" cy="4182533"/>
          </a:xfrm>
        </p:spPr>
        <p:txBody>
          <a:bodyPr>
            <a:normAutofit fontScale="92500" lnSpcReduction="10000"/>
          </a:bodyPr>
          <a:lstStyle/>
          <a:p>
            <a:pPr>
              <a:buFont typeface="Arial" panose="020B0604020202020204" pitchFamily="34" charset="0"/>
              <a:buChar char="•"/>
            </a:pPr>
            <a:r>
              <a:rPr lang="en-US" b="1" dirty="0">
                <a:sym typeface="Wingdings"/>
              </a:rPr>
              <a:t>Gender fluid: </a:t>
            </a:r>
            <a:r>
              <a:rPr lang="en-US" dirty="0">
                <a:sym typeface="Wingdings"/>
              </a:rPr>
              <a:t>An individual that does not identify with a single fixed gender, and expresses a fluid or unfixed gender identity. The individual’s expression of identity is likely to shift and change depending on context. </a:t>
            </a:r>
          </a:p>
          <a:p>
            <a:pPr>
              <a:buFont typeface="Arial" panose="020B0604020202020204" pitchFamily="34" charset="0"/>
              <a:buChar char="•"/>
            </a:pPr>
            <a:r>
              <a:rPr lang="en-US" b="1" dirty="0">
                <a:sym typeface="Wingdings"/>
              </a:rPr>
              <a:t>Gender non-conforming: </a:t>
            </a:r>
            <a:r>
              <a:rPr lang="en-US" dirty="0">
                <a:sym typeface="Wingdings"/>
              </a:rPr>
              <a:t>Individuals who exhibit </a:t>
            </a:r>
            <a:r>
              <a:rPr lang="en-US" dirty="0" err="1">
                <a:sym typeface="Wingdings"/>
              </a:rPr>
              <a:t>behavioural</a:t>
            </a:r>
            <a:r>
              <a:rPr lang="en-US" dirty="0">
                <a:sym typeface="Wingdings"/>
              </a:rPr>
              <a:t>, cultural, psychological traits or gender expressions that don’t conform to traditional gender norms. </a:t>
            </a:r>
          </a:p>
          <a:p>
            <a:pPr>
              <a:buFont typeface="Arial" panose="020B0604020202020204" pitchFamily="34" charset="0"/>
              <a:buChar char="•"/>
            </a:pPr>
            <a:r>
              <a:rPr lang="en-US" b="1" dirty="0">
                <a:sym typeface="Wingdings"/>
              </a:rPr>
              <a:t>Gender questioning: </a:t>
            </a:r>
            <a:r>
              <a:rPr lang="en-US" dirty="0">
                <a:sym typeface="Wingdings"/>
              </a:rPr>
              <a:t>An individual that is questioning their own sexual orientation, sexual identity, gender, or all three and is a process of exploration where individuals may be unsure, still exploring, or are concerned about applying a social label to themselves. </a:t>
            </a:r>
          </a:p>
          <a:p>
            <a:pPr>
              <a:buFont typeface="Arial" panose="020B0604020202020204" pitchFamily="34" charset="0"/>
              <a:buChar char="•"/>
            </a:pPr>
            <a:r>
              <a:rPr lang="en-US" b="1" dirty="0">
                <a:sym typeface="Wingdings"/>
              </a:rPr>
              <a:t>Mis-gender: </a:t>
            </a:r>
            <a:r>
              <a:rPr lang="en-US" dirty="0">
                <a:sym typeface="Wingdings"/>
              </a:rPr>
              <a:t>Individuals that use the wrong pronouns or other gender-specific words when referring to or speaking to someone, especially a transgender person. </a:t>
            </a:r>
          </a:p>
        </p:txBody>
      </p:sp>
      <p:pic>
        <p:nvPicPr>
          <p:cNvPr id="5" name="Picture 4">
            <a:extLst>
              <a:ext uri="{FF2B5EF4-FFF2-40B4-BE49-F238E27FC236}">
                <a16:creationId xmlns:a16="http://schemas.microsoft.com/office/drawing/2014/main" id="{A4B06A86-7F27-45BC-BBCA-19E9F1A097CF}"/>
              </a:ext>
            </a:extLst>
          </p:cNvPr>
          <p:cNvPicPr>
            <a:picLocks noChangeAspect="1"/>
          </p:cNvPicPr>
          <p:nvPr/>
        </p:nvPicPr>
        <p:blipFill>
          <a:blip r:embed="rId2"/>
          <a:stretch>
            <a:fillRect/>
          </a:stretch>
        </p:blipFill>
        <p:spPr>
          <a:xfrm>
            <a:off x="102579" y="5654412"/>
            <a:ext cx="2645893" cy="1115665"/>
          </a:xfrm>
          <a:prstGeom prst="rect">
            <a:avLst/>
          </a:prstGeom>
        </p:spPr>
      </p:pic>
    </p:spTree>
    <p:extLst>
      <p:ext uri="{BB962C8B-B14F-4D97-AF65-F5344CB8AC3E}">
        <p14:creationId xmlns:p14="http://schemas.microsoft.com/office/powerpoint/2010/main" val="306332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585277"/>
            <a:ext cx="8500534" cy="1328188"/>
          </a:xfrm>
        </p:spPr>
        <p:txBody>
          <a:bodyPr>
            <a:normAutofit fontScale="90000"/>
          </a:bodyPr>
          <a:lstStyle/>
          <a:p>
            <a:r>
              <a:rPr lang="en-CA" dirty="0"/>
              <a:t>How Can I Make the Workplace </a:t>
            </a:r>
            <a:br>
              <a:rPr lang="en-CA" dirty="0"/>
            </a:br>
            <a:r>
              <a:rPr lang="en-CA" dirty="0"/>
              <a:t>a Safe Space? </a:t>
            </a:r>
            <a:br>
              <a:rPr lang="en-US" dirty="0"/>
            </a:br>
            <a:endParaRPr lang="en-US" dirty="0"/>
          </a:p>
        </p:txBody>
      </p:sp>
      <p:sp>
        <p:nvSpPr>
          <p:cNvPr id="3" name="Content Placeholder 2"/>
          <p:cNvSpPr>
            <a:spLocks noGrp="1"/>
          </p:cNvSpPr>
          <p:nvPr>
            <p:ph idx="1"/>
          </p:nvPr>
        </p:nvSpPr>
        <p:spPr>
          <a:xfrm>
            <a:off x="2933700" y="2269065"/>
            <a:ext cx="9055100" cy="4284134"/>
          </a:xfrm>
        </p:spPr>
        <p:txBody>
          <a:bodyPr>
            <a:normAutofit/>
          </a:bodyPr>
          <a:lstStyle/>
          <a:p>
            <a:pPr>
              <a:lnSpc>
                <a:spcPct val="120000"/>
              </a:lnSpc>
              <a:buFont typeface="Arial" panose="020B0604020202020204" pitchFamily="34" charset="0"/>
              <a:buChar char="•"/>
            </a:pPr>
            <a:r>
              <a:rPr lang="en-US" dirty="0"/>
              <a:t>Ensure that the workplace has non-discriminatory policies implemented, including things about sexual orientation, gender identity, and gender expression. </a:t>
            </a:r>
          </a:p>
          <a:p>
            <a:pPr>
              <a:lnSpc>
                <a:spcPct val="120000"/>
              </a:lnSpc>
              <a:buFont typeface="Arial" panose="020B0604020202020204" pitchFamily="34" charset="0"/>
              <a:buChar char="•"/>
            </a:pPr>
            <a:r>
              <a:rPr lang="en-US" dirty="0"/>
              <a:t>Employers should display these policies prominently in a visible area that all employees will have access to, in addition to speaking about these topics during a mandatory training. There should also be a clear outline of the action that will be taken if an employee has experience</a:t>
            </a:r>
            <a:r>
              <a:rPr lang="en-US" dirty="0">
                <a:solidFill>
                  <a:schemeClr val="tx1">
                    <a:lumMod val="65000"/>
                    <a:lumOff val="35000"/>
                  </a:schemeClr>
                </a:solidFill>
              </a:rPr>
              <a:t>d</a:t>
            </a:r>
            <a:r>
              <a:rPr lang="en-US" dirty="0"/>
              <a:t> discrimination in the workplace. </a:t>
            </a:r>
          </a:p>
          <a:p>
            <a:pPr>
              <a:lnSpc>
                <a:spcPct val="120000"/>
              </a:lnSpc>
              <a:buFont typeface="Arial" panose="020B0604020202020204" pitchFamily="34" charset="0"/>
              <a:buChar char="•"/>
            </a:pPr>
            <a:r>
              <a:rPr lang="en-US" dirty="0"/>
              <a:t>Educate yourself about topics in relation to the 2SLGBTQ+ community. </a:t>
            </a:r>
          </a:p>
          <a:p>
            <a:pPr>
              <a:lnSpc>
                <a:spcPct val="120000"/>
              </a:lnSpc>
              <a:buFont typeface="Arial" panose="020B0604020202020204" pitchFamily="34" charset="0"/>
              <a:buChar char="•"/>
            </a:pPr>
            <a:r>
              <a:rPr lang="en-US" dirty="0"/>
              <a:t>Model acceptance and inclusion in the workplace (demonstrate what is acceptable in the workplace).</a:t>
            </a:r>
          </a:p>
          <a:p>
            <a:pPr>
              <a:lnSpc>
                <a:spcPct val="120000"/>
              </a:lnSpc>
              <a:buFont typeface="Arial" panose="020B0604020202020204" pitchFamily="34" charset="0"/>
              <a:buChar char="•"/>
            </a:pPr>
            <a:r>
              <a:rPr lang="en-US" dirty="0"/>
              <a:t>Speak up against homophobia, transphobia, and sexism. </a:t>
            </a:r>
          </a:p>
        </p:txBody>
      </p:sp>
      <p:pic>
        <p:nvPicPr>
          <p:cNvPr id="4" name="Picture 3">
            <a:extLst>
              <a:ext uri="{FF2B5EF4-FFF2-40B4-BE49-F238E27FC236}">
                <a16:creationId xmlns:a16="http://schemas.microsoft.com/office/drawing/2014/main" id="{20886B16-A27A-4914-871C-CA60A61F0A08}"/>
              </a:ext>
            </a:extLst>
          </p:cNvPr>
          <p:cNvPicPr>
            <a:picLocks noChangeAspect="1"/>
          </p:cNvPicPr>
          <p:nvPr/>
        </p:nvPicPr>
        <p:blipFill>
          <a:blip r:embed="rId2"/>
          <a:stretch>
            <a:fillRect/>
          </a:stretch>
        </p:blipFill>
        <p:spPr>
          <a:xfrm>
            <a:off x="102579" y="5586232"/>
            <a:ext cx="2645893" cy="1115665"/>
          </a:xfrm>
          <a:prstGeom prst="rect">
            <a:avLst/>
          </a:prstGeom>
        </p:spPr>
      </p:pic>
    </p:spTree>
    <p:extLst>
      <p:ext uri="{BB962C8B-B14F-4D97-AF65-F5344CB8AC3E}">
        <p14:creationId xmlns:p14="http://schemas.microsoft.com/office/powerpoint/2010/main" val="1153464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9251" y="724395"/>
            <a:ext cx="8770571" cy="1338551"/>
          </a:xfrm>
        </p:spPr>
        <p:txBody>
          <a:bodyPr>
            <a:normAutofit/>
          </a:bodyPr>
          <a:lstStyle/>
          <a:p>
            <a:r>
              <a:rPr lang="en-US" sz="3600" dirty="0"/>
              <a:t>Identifying Homophobic and Transphobic Language and </a:t>
            </a:r>
            <a:r>
              <a:rPr lang="en-US" sz="3600" dirty="0" err="1"/>
              <a:t>Behaviours</a:t>
            </a:r>
            <a:r>
              <a:rPr lang="en-US" sz="3600" dirty="0"/>
              <a:t>:</a:t>
            </a:r>
          </a:p>
        </p:txBody>
      </p:sp>
      <p:sp>
        <p:nvSpPr>
          <p:cNvPr id="3" name="Content Placeholder 2"/>
          <p:cNvSpPr>
            <a:spLocks noGrp="1"/>
          </p:cNvSpPr>
          <p:nvPr>
            <p:ph idx="1"/>
          </p:nvPr>
        </p:nvSpPr>
        <p:spPr>
          <a:xfrm>
            <a:off x="2679251" y="2196935"/>
            <a:ext cx="9279466" cy="4470812"/>
          </a:xfrm>
        </p:spPr>
        <p:txBody>
          <a:bodyPr>
            <a:normAutofit fontScale="85000" lnSpcReduction="10000"/>
          </a:bodyPr>
          <a:lstStyle/>
          <a:p>
            <a:pPr marL="0" indent="0">
              <a:buNone/>
            </a:pPr>
            <a:r>
              <a:rPr lang="en-US" sz="2400" b="1" dirty="0"/>
              <a:t>What is homophobic language? </a:t>
            </a:r>
            <a:endParaRPr lang="en-CA" dirty="0"/>
          </a:p>
          <a:p>
            <a:pPr marL="0" indent="0">
              <a:buNone/>
            </a:pPr>
            <a:r>
              <a:rPr lang="en-CA" dirty="0"/>
              <a:t>Most of the time homophobic language is used unconsciously and without hurtful intent. However, it is still important to recognize and address it so that individuals are educated about why it is inappropriate to be using this language. This can help ensure that they aren’t continuing to use hurtful and derogatory language that is directed at the 2SLGBTQ+ community. </a:t>
            </a:r>
          </a:p>
          <a:p>
            <a:pPr marL="0" indent="0">
              <a:buNone/>
            </a:pPr>
            <a:r>
              <a:rPr lang="en-US" b="1" dirty="0"/>
              <a:t>Examples: </a:t>
            </a:r>
          </a:p>
          <a:p>
            <a:pPr>
              <a:buFont typeface="Arial" panose="020B0604020202020204" pitchFamily="34" charset="0"/>
              <a:buChar char="•"/>
            </a:pPr>
            <a:r>
              <a:rPr lang="en-CA" dirty="0"/>
              <a:t>“That’s so gay” or “You’re so gay” – These comments are most often used to mean that something is bad, stupid, or worthless, with no conscious link to sexual orientation at all. </a:t>
            </a:r>
            <a:endParaRPr lang="en-US" dirty="0"/>
          </a:p>
          <a:p>
            <a:pPr>
              <a:buFont typeface="Arial" panose="020B0604020202020204" pitchFamily="34" charset="0"/>
              <a:buChar char="•"/>
            </a:pPr>
            <a:r>
              <a:rPr lang="en-CA" dirty="0"/>
              <a:t>“No homo” – Individuals usually use this expression after they have said something they worry might be perceived as “being gay” to make it is clear that they are not gay. </a:t>
            </a:r>
            <a:endParaRPr lang="en-US" dirty="0"/>
          </a:p>
          <a:p>
            <a:pPr>
              <a:buFont typeface="Arial" panose="020B0604020202020204" pitchFamily="34" charset="0"/>
              <a:buChar char="•"/>
            </a:pPr>
            <a:r>
              <a:rPr lang="en-CA" dirty="0"/>
              <a:t>Homophobic insults and terms – This includes words like “queer”, “poof”, “fag”, “faggot”, and “dyke”. These abusive terms aren’t only used towards individuals that identify with the 2SLGBTQ+ community, but are often directed at individuals that are thought to be gay or in other ways that are gender non-conforming. </a:t>
            </a:r>
            <a:endParaRPr lang="en-US" dirty="0"/>
          </a:p>
          <a:p>
            <a:pPr marL="0" indent="0">
              <a:buNone/>
            </a:pPr>
            <a:endParaRPr lang="en-US" dirty="0"/>
          </a:p>
        </p:txBody>
      </p:sp>
      <p:pic>
        <p:nvPicPr>
          <p:cNvPr id="5" name="Picture 4">
            <a:extLst>
              <a:ext uri="{FF2B5EF4-FFF2-40B4-BE49-F238E27FC236}">
                <a16:creationId xmlns:a16="http://schemas.microsoft.com/office/drawing/2014/main" id="{AC42C157-4902-48BF-A708-DA5702964D77}"/>
              </a:ext>
            </a:extLst>
          </p:cNvPr>
          <p:cNvPicPr>
            <a:picLocks noChangeAspect="1"/>
          </p:cNvPicPr>
          <p:nvPr/>
        </p:nvPicPr>
        <p:blipFill>
          <a:blip r:embed="rId2"/>
          <a:stretch>
            <a:fillRect/>
          </a:stretch>
        </p:blipFill>
        <p:spPr>
          <a:xfrm>
            <a:off x="33358" y="5575772"/>
            <a:ext cx="2645893" cy="1115665"/>
          </a:xfrm>
          <a:prstGeom prst="rect">
            <a:avLst/>
          </a:prstGeom>
        </p:spPr>
      </p:pic>
    </p:spTree>
    <p:extLst>
      <p:ext uri="{BB962C8B-B14F-4D97-AF65-F5344CB8AC3E}">
        <p14:creationId xmlns:p14="http://schemas.microsoft.com/office/powerpoint/2010/main" val="776445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0960" y="1244026"/>
            <a:ext cx="5815853" cy="704643"/>
          </a:xfrm>
        </p:spPr>
        <p:txBody>
          <a:bodyPr>
            <a:normAutofit fontScale="90000"/>
          </a:bodyPr>
          <a:lstStyle/>
          <a:p>
            <a:r>
              <a:rPr lang="en-US" dirty="0"/>
              <a:t>Personal Pronouns</a:t>
            </a:r>
          </a:p>
        </p:txBody>
      </p:sp>
      <p:sp>
        <p:nvSpPr>
          <p:cNvPr id="3" name="Content Placeholder 2"/>
          <p:cNvSpPr>
            <a:spLocks noGrp="1"/>
          </p:cNvSpPr>
          <p:nvPr>
            <p:ph idx="1"/>
          </p:nvPr>
        </p:nvSpPr>
        <p:spPr>
          <a:xfrm>
            <a:off x="340335" y="2345137"/>
            <a:ext cx="11511329" cy="4351866"/>
          </a:xfrm>
        </p:spPr>
        <p:txBody>
          <a:bodyPr>
            <a:noAutofit/>
          </a:bodyPr>
          <a:lstStyle/>
          <a:p>
            <a:pPr lvl="0">
              <a:buFont typeface="Arial" panose="020B0604020202020204" pitchFamily="34" charset="0"/>
              <a:buChar char="•"/>
            </a:pPr>
            <a:r>
              <a:rPr lang="en-CA" sz="1800" dirty="0"/>
              <a:t>Gender identities and gender expression is ever-changing and is more than the general binary of either male or female. Some individuals identify as both masculine and feminine, or neither. Thus, they may prefer to identify as genderqueer, gender fluid, or non-binary. Individuals that identify as genderqueer, gender fluid, or non-binary may prefer a gender-neutral pronoun, such as “they” (Ex. “Sam came to work very early today. They are very good with their time management”). </a:t>
            </a:r>
            <a:endParaRPr lang="en-US" sz="1800" dirty="0"/>
          </a:p>
          <a:p>
            <a:pPr lvl="0">
              <a:buFont typeface="Arial" panose="020B0604020202020204" pitchFamily="34" charset="0"/>
              <a:buChar char="•"/>
            </a:pPr>
            <a:r>
              <a:rPr lang="en-CA" sz="1800" dirty="0"/>
              <a:t>Pronouns refer to how an individual chooses to identify as- for example, “he, him, and his,” “she, her, and hers,” and/or “they, them, and theirs” or “Ms.”, “Mr.”, “Mx.” </a:t>
            </a:r>
            <a:endParaRPr lang="en-US" sz="1800" dirty="0"/>
          </a:p>
          <a:p>
            <a:pPr lvl="0">
              <a:buFont typeface="Arial" panose="020B0604020202020204" pitchFamily="34" charset="0"/>
              <a:buChar char="•"/>
            </a:pPr>
            <a:r>
              <a:rPr lang="en-CA" sz="1800" dirty="0"/>
              <a:t>Using someone’s correct pronouns is important because this is a personal aspect of an individual. We want to show our respect and basic courtesy for the person. The experience of mis-gendering someone can be extremely hurtful, angering, and can create tension not only between the staff, but also with the customers. </a:t>
            </a:r>
            <a:endParaRPr lang="en-US" sz="1800" dirty="0"/>
          </a:p>
          <a:p>
            <a:pPr lvl="0">
              <a:buFont typeface="Arial" panose="020B0604020202020204" pitchFamily="34" charset="0"/>
              <a:buChar char="•"/>
            </a:pPr>
            <a:r>
              <a:rPr lang="en-CA" sz="1800" b="1" dirty="0"/>
              <a:t>If you aren’t sure of someone’s pronouns, ask them! </a:t>
            </a:r>
            <a:r>
              <a:rPr lang="en-CA" sz="1800" dirty="0"/>
              <a:t>It’s always helpful to ask the people that you work with about the pronouns that they want to go by and if they are comfortable with having this shared with the rest of the workplace or if there is another pronoun that they’d prefer to go by in front of their colleagues.  </a:t>
            </a:r>
            <a:endParaRPr lang="en-US" sz="1800" dirty="0"/>
          </a:p>
        </p:txBody>
      </p:sp>
      <p:pic>
        <p:nvPicPr>
          <p:cNvPr id="5" name="Picture 4">
            <a:extLst>
              <a:ext uri="{FF2B5EF4-FFF2-40B4-BE49-F238E27FC236}">
                <a16:creationId xmlns:a16="http://schemas.microsoft.com/office/drawing/2014/main" id="{C439A889-EB46-48FE-AD2E-A8E72DF373C4}"/>
              </a:ext>
            </a:extLst>
          </p:cNvPr>
          <p:cNvPicPr>
            <a:picLocks noChangeAspect="1"/>
          </p:cNvPicPr>
          <p:nvPr/>
        </p:nvPicPr>
        <p:blipFill>
          <a:blip r:embed="rId2"/>
          <a:stretch>
            <a:fillRect/>
          </a:stretch>
        </p:blipFill>
        <p:spPr>
          <a:xfrm>
            <a:off x="144782" y="160997"/>
            <a:ext cx="2645893" cy="1115665"/>
          </a:xfrm>
          <a:prstGeom prst="rect">
            <a:avLst/>
          </a:prstGeom>
        </p:spPr>
      </p:pic>
    </p:spTree>
    <p:extLst>
      <p:ext uri="{BB962C8B-B14F-4D97-AF65-F5344CB8AC3E}">
        <p14:creationId xmlns:p14="http://schemas.microsoft.com/office/powerpoint/2010/main" val="886813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699" y="1267592"/>
            <a:ext cx="8304143" cy="773243"/>
          </a:xfrm>
        </p:spPr>
        <p:txBody>
          <a:bodyPr>
            <a:normAutofit fontScale="90000"/>
          </a:bodyPr>
          <a:lstStyle/>
          <a:p>
            <a:r>
              <a:rPr lang="en-US" dirty="0"/>
              <a:t>Personal Pronouns Continued…</a:t>
            </a:r>
          </a:p>
        </p:txBody>
      </p:sp>
      <p:sp>
        <p:nvSpPr>
          <p:cNvPr id="3" name="Content Placeholder 2"/>
          <p:cNvSpPr>
            <a:spLocks noGrp="1"/>
          </p:cNvSpPr>
          <p:nvPr>
            <p:ph idx="1"/>
          </p:nvPr>
        </p:nvSpPr>
        <p:spPr/>
        <p:txBody>
          <a:bodyPr>
            <a:normAutofit fontScale="92500"/>
          </a:bodyPr>
          <a:lstStyle/>
          <a:p>
            <a:pPr>
              <a:buFont typeface="Arial" panose="020B0604020202020204" pitchFamily="34" charset="0"/>
              <a:buChar char="•"/>
            </a:pPr>
            <a:r>
              <a:rPr lang="en-US" dirty="0"/>
              <a:t>Offering personal pronouns as part of introduction processes at the start of meetings or events (ex. “We’re going to go around the room and introduce ourselves. Please state your name, the department you work in, and if you are comfortable, your personal pronouns”).</a:t>
            </a:r>
          </a:p>
          <a:p>
            <a:pPr>
              <a:buFont typeface="Arial" panose="020B0604020202020204" pitchFamily="34" charset="0"/>
              <a:buChar char="•"/>
            </a:pPr>
            <a:r>
              <a:rPr lang="en-US" dirty="0"/>
              <a:t>This way you’re giving a choice for the individual to decide whether they want to disclose their preferred pronouns or not, so they won’t be put into an uncomfortable situation. </a:t>
            </a:r>
          </a:p>
          <a:p>
            <a:pPr>
              <a:buFont typeface="Arial" panose="020B0604020202020204" pitchFamily="34" charset="0"/>
              <a:buChar char="•"/>
            </a:pPr>
            <a:r>
              <a:rPr lang="en-US" dirty="0">
                <a:sym typeface="Wingdings"/>
              </a:rPr>
              <a:t>Role model appropriate pronoun use when introducing the individual to other staff (if they’ve given you consent to use their preferred pronoun and name). This makes a significant difference in how other staff in the workplace will follow. </a:t>
            </a:r>
            <a:endParaRPr lang="en-US" dirty="0"/>
          </a:p>
          <a:p>
            <a:endParaRPr lang="en-US" dirty="0"/>
          </a:p>
        </p:txBody>
      </p:sp>
      <p:pic>
        <p:nvPicPr>
          <p:cNvPr id="5" name="Picture 4">
            <a:extLst>
              <a:ext uri="{FF2B5EF4-FFF2-40B4-BE49-F238E27FC236}">
                <a16:creationId xmlns:a16="http://schemas.microsoft.com/office/drawing/2014/main" id="{B9AFCFE7-E697-486E-8474-B6785C52A73B}"/>
              </a:ext>
            </a:extLst>
          </p:cNvPr>
          <p:cNvPicPr>
            <a:picLocks noChangeAspect="1"/>
          </p:cNvPicPr>
          <p:nvPr/>
        </p:nvPicPr>
        <p:blipFill>
          <a:blip r:embed="rId2"/>
          <a:stretch>
            <a:fillRect/>
          </a:stretch>
        </p:blipFill>
        <p:spPr>
          <a:xfrm>
            <a:off x="116647" y="5642502"/>
            <a:ext cx="2645893" cy="1115665"/>
          </a:xfrm>
          <a:prstGeom prst="rect">
            <a:avLst/>
          </a:prstGeom>
        </p:spPr>
      </p:pic>
    </p:spTree>
    <p:extLst>
      <p:ext uri="{BB962C8B-B14F-4D97-AF65-F5344CB8AC3E}">
        <p14:creationId xmlns:p14="http://schemas.microsoft.com/office/powerpoint/2010/main" val="1090222883"/>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otalTime>1155</TotalTime>
  <Words>2631</Words>
  <Application>Microsoft Office PowerPoint</Application>
  <PresentationFormat>Widescreen</PresentationFormat>
  <Paragraphs>99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Schoolbook</vt:lpstr>
      <vt:lpstr>Corbel</vt:lpstr>
      <vt:lpstr>Courier New</vt:lpstr>
      <vt:lpstr>Wingdings</vt:lpstr>
      <vt:lpstr>Feathered</vt:lpstr>
      <vt:lpstr>Working With Youth That Identify as 2SLGBTQQIA+: Employer Resources</vt:lpstr>
      <vt:lpstr>Working With Youth That Identify as 2SLGBTQQIA+</vt:lpstr>
      <vt:lpstr>Terms Continued...</vt:lpstr>
      <vt:lpstr>Terms Continued…</vt:lpstr>
      <vt:lpstr>Terms Continued…</vt:lpstr>
      <vt:lpstr>How Can I Make the Workplace  a Safe Space?  </vt:lpstr>
      <vt:lpstr>Identifying Homophobic and Transphobic Language and Behaviours:</vt:lpstr>
      <vt:lpstr>Personal Pronouns</vt:lpstr>
      <vt:lpstr>Personal Pronouns Continued…</vt:lpstr>
      <vt:lpstr>Using the Correct Pronouns in the Workplace</vt:lpstr>
      <vt:lpstr>Accommodation of Restrooms</vt:lpstr>
      <vt:lpstr>What Are the Best Practices for Instituting Gender-Inclusive Washrooms? </vt:lpstr>
      <vt:lpstr>Dress Codes/Uniform Priority </vt:lpstr>
      <vt:lpstr>What Can Training Consist of? </vt:lpstr>
      <vt:lpstr>What to Include in Training: </vt:lpstr>
      <vt:lpstr>Approaching Situations Where the Youth Feels Uncomfortable or Is Being Harassed  in the Workplace: </vt:lpstr>
      <vt:lpstr>Considerations to Recognize When Having Critical Conversations: </vt:lpstr>
      <vt:lpstr>Any Questions, We Are Here to Help: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Youth that Identify as 2SLGBTQIA+</dc:title>
  <dc:creator>Courtney Cot</dc:creator>
  <cp:lastModifiedBy>Pamela Sertl</cp:lastModifiedBy>
  <cp:revision>31</cp:revision>
  <dcterms:created xsi:type="dcterms:W3CDTF">2021-05-20T19:57:31Z</dcterms:created>
  <dcterms:modified xsi:type="dcterms:W3CDTF">2021-06-12T04:44:38Z</dcterms:modified>
</cp:coreProperties>
</file>